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40"/>
  </p:notesMasterIdLst>
  <p:sldIdLst>
    <p:sldId id="256" r:id="rId4"/>
    <p:sldId id="283" r:id="rId5"/>
    <p:sldId id="769" r:id="rId6"/>
    <p:sldId id="782" r:id="rId7"/>
    <p:sldId id="768" r:id="rId8"/>
    <p:sldId id="773" r:id="rId9"/>
    <p:sldId id="747" r:id="rId10"/>
    <p:sldId id="748" r:id="rId11"/>
    <p:sldId id="749" r:id="rId12"/>
    <p:sldId id="750" r:id="rId13"/>
    <p:sldId id="770" r:id="rId14"/>
    <p:sldId id="775" r:id="rId15"/>
    <p:sldId id="772" r:id="rId16"/>
    <p:sldId id="751" r:id="rId17"/>
    <p:sldId id="752" r:id="rId18"/>
    <p:sldId id="753" r:id="rId19"/>
    <p:sldId id="776" r:id="rId20"/>
    <p:sldId id="754" r:id="rId21"/>
    <p:sldId id="755" r:id="rId22"/>
    <p:sldId id="756" r:id="rId23"/>
    <p:sldId id="757" r:id="rId24"/>
    <p:sldId id="778" r:id="rId25"/>
    <p:sldId id="759" r:id="rId26"/>
    <p:sldId id="760" r:id="rId27"/>
    <p:sldId id="761" r:id="rId28"/>
    <p:sldId id="763" r:id="rId29"/>
    <p:sldId id="764" r:id="rId30"/>
    <p:sldId id="765" r:id="rId31"/>
    <p:sldId id="779" r:id="rId32"/>
    <p:sldId id="781" r:id="rId33"/>
    <p:sldId id="780" r:id="rId34"/>
    <p:sldId id="766" r:id="rId35"/>
    <p:sldId id="777" r:id="rId36"/>
    <p:sldId id="767" r:id="rId37"/>
    <p:sldId id="762" r:id="rId38"/>
    <p:sldId id="552" r:id="rId3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0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AECEC"/>
    <a:srgbClr val="0033CC"/>
    <a:srgbClr val="FF66FF"/>
    <a:srgbClr val="FF0000"/>
    <a:srgbClr val="9966FF"/>
    <a:srgbClr val="3399FF"/>
    <a:srgbClr val="FF99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779"/>
    <p:restoredTop sz="94660"/>
  </p:normalViewPr>
  <p:slideViewPr>
    <p:cSldViewPr snapToGrid="0" showGuides="1">
      <p:cViewPr varScale="1">
        <p:scale>
          <a:sx n="63" d="100"/>
          <a:sy n="63" d="100"/>
        </p:scale>
        <p:origin x="1104" y="48"/>
      </p:cViewPr>
      <p:guideLst>
        <p:guide orient="horz" pos="233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CE07A4-DD71-4541-8877-8E03D3CC0AD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幻灯片图像占位符 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6737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673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rotWithShape="0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7388" y="304800"/>
            <a:ext cx="1838325" cy="181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228600" y="6613525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200400" y="6613525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613525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9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9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6.jpeg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53"/>
          <p:cNvSpPr>
            <a:spLocks noChangeArrowheads="1"/>
          </p:cNvSpPr>
          <p:nvPr/>
        </p:nvSpPr>
        <p:spPr bwMode="auto">
          <a:xfrm>
            <a:off x="228600" y="552450"/>
            <a:ext cx="8686800" cy="594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54"/>
          <p:cNvSpPr>
            <a:spLocks noChangeArrowheads="1"/>
          </p:cNvSpPr>
          <p:nvPr/>
        </p:nvSpPr>
        <p:spPr bwMode="auto">
          <a:xfrm>
            <a:off x="609600" y="152400"/>
            <a:ext cx="55626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8" name="Picture 52" descr="01_back_b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000" y="571500"/>
            <a:ext cx="1665288" cy="215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95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992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000" b="0"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pic>
        <p:nvPicPr>
          <p:cNvPr id="1031" name="Picture 51" descr="01_ico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0" y="171450"/>
            <a:ext cx="749300" cy="9271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76600" y="3717925"/>
            <a:ext cx="5616575" cy="15113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999900"/>
            </a:prstShdw>
          </a:effec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1" name="Picture 25" descr="01_back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276225"/>
            <a:ext cx="4876800" cy="631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26" descr="01_icon_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8400" y="3556000"/>
            <a:ext cx="173990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Rectangle 27"/>
          <p:cNvSpPr>
            <a:spLocks noChangeArrowheads="1"/>
          </p:cNvSpPr>
          <p:nvPr/>
        </p:nvSpPr>
        <p:spPr bwMode="auto">
          <a:xfrm>
            <a:off x="209550" y="266700"/>
            <a:ext cx="8705850" cy="6324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00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13525"/>
            <a:ext cx="2895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000" b="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0"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57" name="Picture 9" descr="25d1516e_1d74_4a9b_85ed_c52c198499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92950" y="333375"/>
            <a:ext cx="17780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122" name="WordArt 2"/>
          <p:cNvSpPr/>
          <p:nvPr/>
        </p:nvSpPr>
        <p:spPr>
          <a:xfrm>
            <a:off x="3762375" y="1889125"/>
            <a:ext cx="4864100" cy="1325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245"/>
                <a:gd name="adj2" fmla="val 0"/>
              </a:avLst>
            </a:prstTxWarp>
            <a:normAutofit/>
          </a:bodyPr>
          <a:p>
            <a:pPr algn="ctr"/>
            <a:r>
              <a:rPr lang="zh-CN" altLang="en-US" sz="8000" b="1">
                <a:solidFill>
                  <a:srgbClr val="FF9900"/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ＥＲＰ沙盘模拟</a:t>
            </a:r>
            <a:endParaRPr lang="zh-CN" altLang="en-US" sz="8000" b="1">
              <a:solidFill>
                <a:srgbClr val="FF9900"/>
              </a:solidFill>
              <a:effectLst>
                <a:outerShdw dist="107763" dir="18900000" algn="ctr" rotWithShape="0">
                  <a:srgbClr val="000099"/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123" name="WordArt 2"/>
          <p:cNvSpPr/>
          <p:nvPr/>
        </p:nvSpPr>
        <p:spPr>
          <a:xfrm>
            <a:off x="3830638" y="4041775"/>
            <a:ext cx="4752975" cy="1158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931"/>
                <a:gd name="adj2" fmla="val 0"/>
              </a:avLst>
            </a:prstTxWarp>
            <a:normAutofit/>
          </a:bodyPr>
          <a:p>
            <a:pPr algn="ctr"/>
            <a:r>
              <a:rPr lang="zh-CN" altLang="en-US" sz="8000" b="1">
                <a:solidFill>
                  <a:srgbClr val="FF9900"/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实验指导书</a:t>
            </a:r>
            <a:endParaRPr lang="zh-CN" altLang="en-US" sz="8000" b="1">
              <a:solidFill>
                <a:srgbClr val="FF9900"/>
              </a:solidFill>
              <a:effectLst>
                <a:outerShdw dist="107763" dir="18900000" algn="ctr" rotWithShape="0">
                  <a:srgbClr val="000099"/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68313" y="1166813"/>
            <a:ext cx="8229600" cy="4895850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）企业外部环境。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外部环境是对企业绩效起着潜在影响的外部机构。可分为一般环境与具体环境。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一般环境包括组织外的一切，如经济因素、政治条件、社会背景及技术因素，还包括能影响企业但联系尚不清楚的条件，如技术的发展。企业管理者通常将更多的注意力放在具体环境上。典型的情况包括供应商、顾客、竞争者、政府机构及公共压力等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4339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企业经营管理认知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385763" y="554038"/>
            <a:ext cx="8229600" cy="4895850"/>
          </a:xfrm>
          <a:ln/>
        </p:spPr>
        <p:txBody>
          <a:bodyPr vert="horz" wrap="square" lIns="91440" tIns="45720" rIns="91440" bIns="45720" anchor="t" anchorCtr="0"/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zh-CN" dirty="0">
                <a:latin typeface="方正粗黑宋简体" pitchFamily="2" charset="-122"/>
                <a:ea typeface="方正粗黑宋简体" pitchFamily="2" charset="-122"/>
              </a:rPr>
              <a:t>二、企业的社会责任</a:t>
            </a:r>
            <a:endParaRPr lang="zh-CN" altLang="zh-CN" dirty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zh-CN" dirty="0">
                <a:ea typeface="宋体" panose="02010600030101010101" pitchFamily="2" charset="-122"/>
              </a:rPr>
              <a:t>首先，企业应该承担并履行好经济责任，承担明礼诚信确保产品货真价实的责任。为极大丰富人民的物质生活，为国民经济的快速稳定发展发挥自己应有的作用。最直接地说就是盈利，尽可能扩大销售，降低成本，正确决策，保证利益相关者的合法权益。</a:t>
            </a:r>
            <a:endParaRPr lang="zh-CN" altLang="zh-CN" dirty="0">
              <a:ea typeface="宋体" panose="02010600030101010101" pitchFamily="2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04813" y="4395788"/>
            <a:ext cx="590550" cy="2460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>
            <a:lvl1pPr indent="27622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64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企业经营管理认知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385763" y="554038"/>
            <a:ext cx="8229600" cy="4895850"/>
          </a:xfrm>
          <a:ln/>
        </p:spPr>
        <p:txBody>
          <a:bodyPr vert="horz" wrap="square" lIns="91440" tIns="45720" rIns="91440" bIns="45720" anchor="t" anchorCtr="0"/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zh-CN" dirty="0">
                <a:ea typeface="宋体" panose="02010600030101010101" pitchFamily="2" charset="-122"/>
              </a:rPr>
              <a:t>其次，企业在遵纪守法方面作出表率，遵守所有的法律、法规，包括环境保护法、消费者权益法和劳动保护法。承担科学发展与交纳税款的责任。完成所有的合同义务，带头诚信经营，合法经营，承兑保修允诺。带动企业的雇员、企业所在的社区等共同遵纪守法，共建法治社会。</a:t>
            </a:r>
            <a:endParaRPr lang="zh-CN" altLang="zh-CN" dirty="0">
              <a:ea typeface="宋体" panose="02010600030101010101" pitchFamily="2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04813" y="4395788"/>
            <a:ext cx="590550" cy="2460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>
            <a:lvl1pPr indent="27622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8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企业经营管理认知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385763" y="554038"/>
            <a:ext cx="8229600" cy="4895850"/>
          </a:xfrm>
          <a:ln/>
        </p:spPr>
        <p:txBody>
          <a:bodyPr vert="horz" wrap="square" lIns="91440" tIns="45720" rIns="91440" bIns="45720" anchor="t" anchorCtr="0"/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zh-CN" dirty="0">
                <a:ea typeface="宋体" panose="02010600030101010101" pitchFamily="2" charset="-122"/>
              </a:rPr>
              <a:t>第三，承担可持续发与节约资源的责任 承担保护环境和维护自然和谐的责任。企业应努力使社会不遭受自己的运营活动、产品及服务的消极影响。加速产业技术升级和产业结构的优化，大力发展绿色企业，增大企业吸纳就业的能力，为环境保护和社会安定尽职尽责</a:t>
            </a:r>
            <a:r>
              <a:rPr lang="zh-CN" altLang="en-US" dirty="0">
                <a:ea typeface="宋体" panose="02010600030101010101" pitchFamily="2" charset="-122"/>
              </a:rPr>
              <a:t>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>
            <a:lvl1pPr algn="r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04813" y="4395788"/>
            <a:ext cx="590550" cy="2460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>
            <a:lvl1pPr indent="27622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895850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三、</a:t>
            </a:r>
            <a:r>
              <a:rPr lang="en-US" altLang="zh-CN" dirty="0"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企业组织七要素分析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18435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916113"/>
            <a:ext cx="6337300" cy="416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企业经营管理认知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四、企业管理决策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）决策的概念。决策是指为了达到一定的目标，提出解决问题和实现目标的各种可行方案，依据评定准则和标准，在多种备选方案中，选择一个方案进行分析、判断并付诸实施的管理过程。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）决策的种类。依据各种不同的划分标准，决策可以分为多种类型。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①战略决策、管理决策与业务决策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②程序化决策与非程序化决策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59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企业经营管理认知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482" name="WordArt 3"/>
          <p:cNvSpPr/>
          <p:nvPr/>
        </p:nvSpPr>
        <p:spPr>
          <a:xfrm>
            <a:off x="1162050" y="2973388"/>
            <a:ext cx="70167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6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895850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一、引子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企业内部管理都可能遇到以下一些问题：企业可能拥有卓越的销售人员推销产品，但是生产线上的工人却没有办法如期交货，车间管理人员则抱怨采购部门没有及时供应他们所需要的原料</a:t>
            </a:r>
            <a:r>
              <a:rPr lang="en-US" altLang="zh-CN" dirty="0">
                <a:ea typeface="宋体" panose="02010600030101010101" pitchFamily="2" charset="-122"/>
              </a:rPr>
              <a:t>……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1507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89585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二、</a:t>
            </a:r>
            <a:r>
              <a:rPr lang="en-US" altLang="zh-CN" dirty="0">
                <a:latin typeface="方正粗黑宋简体" pitchFamily="2" charset="-122"/>
                <a:ea typeface="方正粗黑宋简体" pitchFamily="2" charset="-122"/>
              </a:rPr>
              <a:t>ERP</a:t>
            </a:r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概念与历程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1. ERP</a:t>
            </a:r>
            <a:r>
              <a:rPr lang="zh-CN" altLang="en-US" dirty="0">
                <a:ea typeface="宋体" panose="02010600030101010101" pitchFamily="2" charset="-122"/>
              </a:rPr>
              <a:t>概念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ERP</a:t>
            </a:r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Enterprise Resource Planning</a:t>
            </a:r>
            <a:r>
              <a:rPr lang="zh-CN" altLang="en-US" dirty="0">
                <a:ea typeface="宋体" panose="02010600030101010101" pitchFamily="2" charset="-122"/>
              </a:rPr>
              <a:t>企业资源计划系统），是指建立在信息技术基础上，以系统化的管理思想，为企业决策层及员工提供决策运行手段的管理平台。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ERP</a:t>
            </a:r>
            <a:r>
              <a:rPr lang="zh-CN" altLang="en-US" dirty="0">
                <a:ea typeface="宋体" panose="02010600030101010101" pitchFamily="2" charset="-122"/>
              </a:rPr>
              <a:t>系统集中信息技术与先进的管理思想于一身，成为现代企业的运行模式，反映时代对企业合理调配资源、最大化地创造社会财富的要求，成为企业在信息时代生存、发展的基石。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2531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en-US" altLang="zh-CN" dirty="0">
                <a:ea typeface="宋体" panose="02010600030101010101" pitchFamily="2" charset="-122"/>
              </a:rPr>
              <a:t>ERP</a:t>
            </a:r>
            <a:r>
              <a:rPr lang="zh-CN" altLang="en-US" dirty="0">
                <a:ea typeface="宋体" panose="02010600030101010101" pitchFamily="2" charset="-122"/>
              </a:rPr>
              <a:t>与企业资源的关系、</a:t>
            </a:r>
            <a:r>
              <a:rPr lang="en-US" altLang="zh-CN" dirty="0">
                <a:ea typeface="宋体" panose="02010600030101010101" pitchFamily="2" charset="-122"/>
              </a:rPr>
              <a:t>ERP</a:t>
            </a:r>
            <a:r>
              <a:rPr lang="zh-CN" altLang="en-US" dirty="0">
                <a:ea typeface="宋体" panose="02010600030101010101" pitchFamily="2" charset="-122"/>
              </a:rPr>
              <a:t>的作用以及与信息技术的关系等可以表述如下：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b="0" dirty="0">
              <a:ea typeface="宋体" panose="02010600030101010101" pitchFamily="2" charset="-122"/>
            </a:endParaRPr>
          </a:p>
          <a:p>
            <a:r>
              <a:rPr lang="zh-CN" altLang="en-US" b="0" dirty="0"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ea typeface="宋体" panose="02010600030101010101" pitchFamily="2" charset="-122"/>
              </a:rPr>
              <a:t>1</a:t>
            </a:r>
            <a:r>
              <a:rPr lang="zh-CN" altLang="en-US" b="0" dirty="0">
                <a:ea typeface="宋体" panose="02010600030101010101" pitchFamily="2" charset="-122"/>
              </a:rPr>
              <a:t>）企业资源与</a:t>
            </a:r>
            <a:r>
              <a:rPr lang="en-US" altLang="zh-CN" b="0" dirty="0">
                <a:ea typeface="宋体" panose="02010600030101010101" pitchFamily="2" charset="-122"/>
              </a:rPr>
              <a:t>ERP</a:t>
            </a:r>
            <a:endParaRPr lang="en-US" altLang="zh-CN" b="0" dirty="0">
              <a:ea typeface="宋体" panose="02010600030101010101" pitchFamily="2" charset="-122"/>
            </a:endParaRPr>
          </a:p>
          <a:p>
            <a:endParaRPr lang="zh-CN" altLang="en-US" b="0" dirty="0">
              <a:ea typeface="宋体" panose="02010600030101010101" pitchFamily="2" charset="-122"/>
            </a:endParaRPr>
          </a:p>
          <a:p>
            <a:r>
              <a:rPr lang="zh-CN" altLang="en-US" b="0" dirty="0"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ea typeface="宋体" panose="02010600030101010101" pitchFamily="2" charset="-122"/>
              </a:rPr>
              <a:t>2</a:t>
            </a:r>
            <a:r>
              <a:rPr lang="zh-CN" altLang="en-US" b="0" dirty="0">
                <a:ea typeface="宋体" panose="02010600030101010101" pitchFamily="2" charset="-122"/>
              </a:rPr>
              <a:t>）调整运用企业资源</a:t>
            </a:r>
            <a:endParaRPr lang="zh-CN" altLang="en-US" b="0" dirty="0">
              <a:ea typeface="宋体" panose="02010600030101010101" pitchFamily="2" charset="-122"/>
            </a:endParaRPr>
          </a:p>
          <a:p>
            <a:endParaRPr lang="zh-CN" altLang="en-US" b="0" dirty="0">
              <a:ea typeface="宋体" panose="02010600030101010101" pitchFamily="2" charset="-122"/>
            </a:endParaRPr>
          </a:p>
          <a:p>
            <a:r>
              <a:rPr lang="zh-CN" altLang="en-US" b="0" dirty="0"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ea typeface="宋体" panose="02010600030101010101" pitchFamily="2" charset="-122"/>
              </a:rPr>
              <a:t>3</a:t>
            </a:r>
            <a:r>
              <a:rPr lang="zh-CN" altLang="en-US" b="0" dirty="0">
                <a:ea typeface="宋体" panose="02010600030101010101" pitchFamily="2" charset="-122"/>
              </a:rPr>
              <a:t>）信息技术对资源管理的作用</a:t>
            </a:r>
            <a:endParaRPr lang="zh-CN" altLang="en-US" b="0" dirty="0">
              <a:ea typeface="宋体" panose="02010600030101010101" pitchFamily="2" charset="-122"/>
            </a:endParaRPr>
          </a:p>
        </p:txBody>
      </p:sp>
      <p:sp>
        <p:nvSpPr>
          <p:cNvPr id="23555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AF3">
                <a:alpha val="100000"/>
              </a:srgbClr>
            </a:gs>
            <a:gs pos="91000">
              <a:srgbClr val="F5D093">
                <a:alpha val="100000"/>
              </a:srgbClr>
            </a:gs>
            <a:gs pos="100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146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项目一  ＥＲＰ与企业经营沙盘模拟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 rot="5400000">
            <a:off x="-1930400" y="1319213"/>
            <a:ext cx="4824413" cy="4764088"/>
          </a:xfrm>
          <a:custGeom>
            <a:avLst/>
            <a:gdLst>
              <a:gd name="T0" fmla="*/ 2412207 w 21600"/>
              <a:gd name="T1" fmla="*/ 0 h 21600"/>
              <a:gd name="T2" fmla="*/ 36183 w 21600"/>
              <a:gd name="T3" fmla="*/ 2347095 h 21600"/>
              <a:gd name="T4" fmla="*/ 2412207 w 21600"/>
              <a:gd name="T5" fmla="*/ 71044 h 21600"/>
              <a:gd name="T6" fmla="*/ 4788230 w 21600"/>
              <a:gd name="T7" fmla="*/ 23470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E2E2E2"/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AutoShape 6"/>
          <p:cNvSpPr/>
          <p:nvPr/>
        </p:nvSpPr>
        <p:spPr>
          <a:xfrm rot="5400000" flipH="1">
            <a:off x="-1574800" y="1730375"/>
            <a:ext cx="4030663" cy="39211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9" name="AutoShape 9"/>
          <p:cNvSpPr/>
          <p:nvPr/>
        </p:nvSpPr>
        <p:spPr>
          <a:xfrm>
            <a:off x="2843213" y="4365625"/>
            <a:ext cx="5616575" cy="506413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任务三　ＥＲＰ沙盘模拟企业经营决策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AutoShape 10"/>
          <p:cNvSpPr/>
          <p:nvPr/>
        </p:nvSpPr>
        <p:spPr>
          <a:xfrm>
            <a:off x="2974975" y="3213100"/>
            <a:ext cx="4981575" cy="41275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任务二　了解ＥＲＰ企业资源规划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AutoShape 11"/>
          <p:cNvSpPr/>
          <p:nvPr/>
        </p:nvSpPr>
        <p:spPr>
          <a:xfrm>
            <a:off x="2555875" y="1916113"/>
            <a:ext cx="4416425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任务一　企业经营管理认知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152" name="Group 12"/>
          <p:cNvGrpSpPr/>
          <p:nvPr/>
        </p:nvGrpSpPr>
        <p:grpSpPr>
          <a:xfrm>
            <a:off x="2209800" y="1944688"/>
            <a:ext cx="381000" cy="481012"/>
            <a:chOff x="0" y="0"/>
            <a:chExt cx="1615" cy="2039"/>
          </a:xfrm>
        </p:grpSpPr>
        <p:sp>
          <p:nvSpPr>
            <p:cNvPr id="6168" name="Oval 13"/>
            <p:cNvSpPr/>
            <p:nvPr/>
          </p:nvSpPr>
          <p:spPr>
            <a:xfrm>
              <a:off x="0" y="209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9" name="Oval 14"/>
            <p:cNvSpPr/>
            <p:nvPr/>
          </p:nvSpPr>
          <p:spPr>
            <a:xfrm>
              <a:off x="92" y="300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1" name="Oval 15"/>
            <p:cNvSpPr>
              <a:spLocks noChangeArrowheads="1"/>
            </p:cNvSpPr>
            <p:nvPr/>
          </p:nvSpPr>
          <p:spPr bwMode="auto"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1" name="Oval 16"/>
            <p:cNvSpPr/>
            <p:nvPr/>
          </p:nvSpPr>
          <p:spPr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3" name="Oval 17"/>
            <p:cNvSpPr>
              <a:spLocks noChangeArrowheads="1"/>
            </p:cNvSpPr>
            <p:nvPr/>
          </p:nvSpPr>
          <p:spPr bwMode="auto"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C5028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3" name="Oval 18"/>
            <p:cNvSpPr/>
            <p:nvPr/>
          </p:nvSpPr>
          <p:spPr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53" name="Group 19"/>
          <p:cNvGrpSpPr/>
          <p:nvPr/>
        </p:nvGrpSpPr>
        <p:grpSpPr>
          <a:xfrm>
            <a:off x="2670175" y="3176588"/>
            <a:ext cx="381000" cy="481012"/>
            <a:chOff x="0" y="0"/>
            <a:chExt cx="1615" cy="2039"/>
          </a:xfrm>
        </p:grpSpPr>
        <p:sp>
          <p:nvSpPr>
            <p:cNvPr id="6162" name="Oval 20"/>
            <p:cNvSpPr/>
            <p:nvPr/>
          </p:nvSpPr>
          <p:spPr>
            <a:xfrm>
              <a:off x="0" y="209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3" name="Oval 21"/>
            <p:cNvSpPr/>
            <p:nvPr/>
          </p:nvSpPr>
          <p:spPr>
            <a:xfrm>
              <a:off x="92" y="300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8" name="Oval 22"/>
            <p:cNvSpPr>
              <a:spLocks noChangeArrowheads="1"/>
            </p:cNvSpPr>
            <p:nvPr/>
          </p:nvSpPr>
          <p:spPr bwMode="auto"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5" name="Oval 23"/>
            <p:cNvSpPr/>
            <p:nvPr/>
          </p:nvSpPr>
          <p:spPr>
            <a:xfrm>
              <a:off x="592" y="0"/>
              <a:ext cx="781" cy="20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0" name="Oval 24"/>
            <p:cNvSpPr>
              <a:spLocks noChangeArrowheads="1"/>
            </p:cNvSpPr>
            <p:nvPr/>
          </p:nvSpPr>
          <p:spPr bwMode="auto"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C5028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7" name="Oval 25"/>
            <p:cNvSpPr/>
            <p:nvPr/>
          </p:nvSpPr>
          <p:spPr>
            <a:xfrm>
              <a:off x="256" y="0"/>
              <a:ext cx="1097" cy="2039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54" name="Group 26"/>
          <p:cNvGrpSpPr/>
          <p:nvPr/>
        </p:nvGrpSpPr>
        <p:grpSpPr>
          <a:xfrm>
            <a:off x="2514600" y="4394200"/>
            <a:ext cx="381000" cy="482600"/>
            <a:chOff x="0" y="0"/>
            <a:chExt cx="1615" cy="2054"/>
          </a:xfrm>
        </p:grpSpPr>
        <p:sp>
          <p:nvSpPr>
            <p:cNvPr id="6156" name="Oval 27"/>
            <p:cNvSpPr/>
            <p:nvPr/>
          </p:nvSpPr>
          <p:spPr>
            <a:xfrm>
              <a:off x="0" y="216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7" name="Oval 28"/>
            <p:cNvSpPr/>
            <p:nvPr/>
          </p:nvSpPr>
          <p:spPr>
            <a:xfrm>
              <a:off x="92" y="307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5" name="Oval 29"/>
            <p:cNvSpPr>
              <a:spLocks noChangeArrowheads="1"/>
            </p:cNvSpPr>
            <p:nvPr/>
          </p:nvSpPr>
          <p:spPr bwMode="auto">
            <a:xfrm>
              <a:off x="592" y="0"/>
              <a:ext cx="781" cy="204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9" name="Oval 30"/>
            <p:cNvSpPr/>
            <p:nvPr/>
          </p:nvSpPr>
          <p:spPr>
            <a:xfrm>
              <a:off x="592" y="0"/>
              <a:ext cx="781" cy="204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7" name="Oval 31"/>
            <p:cNvSpPr>
              <a:spLocks noChangeArrowheads="1"/>
            </p:cNvSpPr>
            <p:nvPr/>
          </p:nvSpPr>
          <p:spPr bwMode="auto">
            <a:xfrm>
              <a:off x="256" y="7"/>
              <a:ext cx="1097" cy="204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3C5028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1" name="Oval 32"/>
            <p:cNvSpPr/>
            <p:nvPr/>
          </p:nvSpPr>
          <p:spPr>
            <a:xfrm>
              <a:off x="256" y="7"/>
              <a:ext cx="1097" cy="204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55" name="WordArt 2"/>
          <p:cNvSpPr/>
          <p:nvPr/>
        </p:nvSpPr>
        <p:spPr>
          <a:xfrm>
            <a:off x="584200" y="2998788"/>
            <a:ext cx="1714500" cy="7826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54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隶书" panose="02010509060101010101" charset="-122"/>
                <a:ea typeface="隶书" panose="02010509060101010101" charset="-122"/>
              </a:rPr>
              <a:t>目 录</a:t>
            </a:r>
            <a:endParaRPr lang="zh-CN" altLang="en-US" sz="54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en-US" altLang="zh-CN" dirty="0">
                <a:ea typeface="宋体" panose="02010600030101010101" pitchFamily="2" charset="-122"/>
              </a:rPr>
              <a:t>2. ERP</a:t>
            </a:r>
            <a:r>
              <a:rPr lang="zh-CN" altLang="en-US" dirty="0">
                <a:ea typeface="宋体" panose="02010600030101010101" pitchFamily="2" charset="-122"/>
              </a:rPr>
              <a:t>理论的形成阶段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4579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628775"/>
            <a:ext cx="6911975" cy="467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三、</a:t>
            </a:r>
            <a:r>
              <a:rPr lang="en-US" altLang="zh-CN" dirty="0">
                <a:latin typeface="方正粗黑宋简体" pitchFamily="2" charset="-122"/>
                <a:ea typeface="方正粗黑宋简体" pitchFamily="2" charset="-122"/>
              </a:rPr>
              <a:t>MRP</a:t>
            </a:r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基本原理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1. </a:t>
            </a:r>
            <a:r>
              <a:rPr lang="zh-CN" altLang="en-US" dirty="0">
                <a:ea typeface="宋体" panose="02010600030101010101" pitchFamily="2" charset="-122"/>
              </a:rPr>
              <a:t>基本</a:t>
            </a:r>
            <a:r>
              <a:rPr lang="en-US" altLang="zh-CN" dirty="0">
                <a:ea typeface="宋体" panose="02010600030101010101" pitchFamily="2" charset="-122"/>
              </a:rPr>
              <a:t>MRP</a:t>
            </a:r>
            <a:r>
              <a:rPr lang="zh-CN" altLang="en-US" dirty="0">
                <a:ea typeface="宋体" panose="02010600030101010101" pitchFamily="2" charset="-122"/>
              </a:rPr>
              <a:t>的原理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2. MRP</a:t>
            </a:r>
            <a:r>
              <a:rPr lang="zh-CN" altLang="en-US" dirty="0">
                <a:ea typeface="宋体" panose="02010600030101010101" pitchFamily="2" charset="-122"/>
              </a:rPr>
              <a:t>基本构成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b="0" dirty="0">
              <a:ea typeface="宋体" panose="02010600030101010101" pitchFamily="2" charset="-122"/>
            </a:endParaRPr>
          </a:p>
          <a:p>
            <a:r>
              <a:rPr lang="zh-CN" altLang="en-US" b="0" dirty="0"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ea typeface="宋体" panose="02010600030101010101" pitchFamily="2" charset="-122"/>
              </a:rPr>
              <a:t>1</a:t>
            </a:r>
            <a:r>
              <a:rPr lang="zh-CN" altLang="en-US" b="0" dirty="0">
                <a:ea typeface="宋体" panose="02010600030101010101" pitchFamily="2" charset="-122"/>
              </a:rPr>
              <a:t>）主生产计划（</a:t>
            </a:r>
            <a:r>
              <a:rPr lang="en-US" altLang="zh-CN" b="0" dirty="0">
                <a:ea typeface="宋体" panose="02010600030101010101" pitchFamily="2" charset="-122"/>
              </a:rPr>
              <a:t>MPS</a:t>
            </a:r>
            <a:r>
              <a:rPr lang="zh-CN" altLang="en-US" b="0" dirty="0">
                <a:ea typeface="宋体" panose="02010600030101010101" pitchFamily="2" charset="-122"/>
              </a:rPr>
              <a:t>）</a:t>
            </a:r>
            <a:endParaRPr lang="zh-CN" altLang="en-US" b="0" dirty="0">
              <a:ea typeface="宋体" panose="02010600030101010101" pitchFamily="2" charset="-122"/>
            </a:endParaRPr>
          </a:p>
          <a:p>
            <a:endParaRPr lang="zh-CN" altLang="en-US" b="0" dirty="0">
              <a:ea typeface="宋体" panose="02010600030101010101" pitchFamily="2" charset="-122"/>
            </a:endParaRPr>
          </a:p>
          <a:p>
            <a:r>
              <a:rPr lang="zh-CN" altLang="en-US" b="0" dirty="0"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ea typeface="宋体" panose="02010600030101010101" pitchFamily="2" charset="-122"/>
              </a:rPr>
              <a:t>2</a:t>
            </a:r>
            <a:r>
              <a:rPr lang="zh-CN" altLang="en-US" b="0" dirty="0">
                <a:ea typeface="宋体" panose="02010600030101010101" pitchFamily="2" charset="-122"/>
              </a:rPr>
              <a:t>）产品结构与物料清单（</a:t>
            </a:r>
            <a:r>
              <a:rPr lang="en-US" altLang="zh-CN" b="0" dirty="0">
                <a:ea typeface="宋体" panose="02010600030101010101" pitchFamily="2" charset="-122"/>
              </a:rPr>
              <a:t>BOM</a:t>
            </a:r>
            <a:r>
              <a:rPr lang="zh-CN" altLang="en-US" b="0" dirty="0">
                <a:ea typeface="宋体" panose="02010600030101010101" pitchFamily="2" charset="-122"/>
              </a:rPr>
              <a:t>）</a:t>
            </a:r>
            <a:endParaRPr lang="zh-CN" altLang="en-US" b="0" dirty="0">
              <a:ea typeface="宋体" panose="02010600030101010101" pitchFamily="2" charset="-122"/>
            </a:endParaRPr>
          </a:p>
          <a:p>
            <a:endParaRPr lang="zh-CN" altLang="en-US" b="0" dirty="0">
              <a:ea typeface="宋体" panose="02010600030101010101" pitchFamily="2" charset="-122"/>
            </a:endParaRPr>
          </a:p>
          <a:p>
            <a:r>
              <a:rPr lang="zh-CN" altLang="en-US" b="0" dirty="0"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ea typeface="宋体" panose="02010600030101010101" pitchFamily="2" charset="-122"/>
              </a:rPr>
              <a:t>3</a:t>
            </a:r>
            <a:r>
              <a:rPr lang="zh-CN" altLang="en-US" b="0" dirty="0">
                <a:ea typeface="宋体" panose="02010600030101010101" pitchFamily="2" charset="-122"/>
              </a:rPr>
              <a:t>）库存信息</a:t>
            </a:r>
            <a:endParaRPr lang="zh-CN" altLang="en-US" b="0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5603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662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13" y="1274763"/>
            <a:ext cx="7332662" cy="473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</p:spPr>
        <p:txBody>
          <a:bodyPr/>
          <a:p>
            <a:r>
              <a:rPr lang="zh-CN" altLang="en-US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四、闭环</a:t>
            </a:r>
            <a:r>
              <a:rPr lang="en-US" altLang="zh-CN" dirty="0">
                <a:latin typeface="方正粗黑宋简体" pitchFamily="2" charset="-122"/>
                <a:ea typeface="方正粗黑宋简体" pitchFamily="2" charset="-122"/>
              </a:rPr>
              <a:t>MRP</a:t>
            </a:r>
            <a:endParaRPr lang="en-US" altLang="zh-CN" dirty="0">
              <a:latin typeface="方正粗黑宋简体" pitchFamily="2" charset="-122"/>
              <a:ea typeface="方正粗黑宋简体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1.</a:t>
            </a:r>
            <a:r>
              <a:rPr lang="zh-CN" altLang="en-US" dirty="0">
                <a:ea typeface="宋体" panose="02010600030101010101" pitchFamily="2" charset="-122"/>
              </a:rPr>
              <a:t>闭环</a:t>
            </a:r>
            <a:r>
              <a:rPr lang="en-US" altLang="zh-CN" dirty="0">
                <a:ea typeface="宋体" panose="02010600030101010101" pitchFamily="2" charset="-122"/>
              </a:rPr>
              <a:t>MRP</a:t>
            </a:r>
            <a:r>
              <a:rPr lang="zh-CN" altLang="en-US" dirty="0">
                <a:ea typeface="宋体" panose="02010600030101010101" pitchFamily="2" charset="-122"/>
              </a:rPr>
              <a:t>的</a:t>
            </a:r>
            <a:endParaRPr lang="zh-CN" altLang="en-US" dirty="0"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>
                <a:ea typeface="宋体" panose="02010600030101010101" pitchFamily="2" charset="-122"/>
              </a:rPr>
              <a:t>   原理与结构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7652" name="图片 13" descr="a_erp_sketch_11141.gif (9842 byte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0" y="981075"/>
            <a:ext cx="4541838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en-US" altLang="zh-CN" dirty="0">
                <a:ea typeface="宋体" panose="02010600030101010101" pitchFamily="2" charset="-122"/>
              </a:rPr>
              <a:t>2. </a:t>
            </a:r>
            <a:r>
              <a:rPr lang="zh-CN" altLang="en-US" dirty="0">
                <a:ea typeface="宋体" panose="02010600030101010101" pitchFamily="2" charset="-122"/>
              </a:rPr>
              <a:t>能力需求计划（</a:t>
            </a:r>
            <a:r>
              <a:rPr lang="en-US" altLang="zh-CN" dirty="0">
                <a:ea typeface="宋体" panose="02010600030101010101" pitchFamily="2" charset="-122"/>
              </a:rPr>
              <a:t>CRP</a:t>
            </a:r>
            <a:r>
              <a:rPr lang="zh-CN" altLang="en-US" dirty="0">
                <a:ea typeface="宋体" panose="02010600030101010101" pitchFamily="2" charset="-122"/>
              </a:rPr>
              <a:t>）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）资源需求计划与能力需求计划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）能力需求计划的依据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）能力需求计划的计算逻辑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3. </a:t>
            </a:r>
            <a:r>
              <a:rPr lang="zh-CN" altLang="en-US" dirty="0">
                <a:ea typeface="宋体" panose="02010600030101010101" pitchFamily="2" charset="-122"/>
              </a:rPr>
              <a:t>现场作业控制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8675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五、 </a:t>
            </a:r>
            <a:r>
              <a:rPr lang="en-US" altLang="zh-CN" dirty="0">
                <a:latin typeface="方正粗黑宋简体" pitchFamily="2" charset="-122"/>
                <a:ea typeface="方正粗黑宋简体" pitchFamily="2" charset="-122"/>
              </a:rPr>
              <a:t>MRP II</a:t>
            </a:r>
            <a:endParaRPr lang="en-US" altLang="zh-CN" dirty="0">
              <a:latin typeface="方正粗黑宋简体" pitchFamily="2" charset="-122"/>
              <a:ea typeface="方正粗黑宋简体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1. MRPⅡ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>
                <a:ea typeface="宋体" panose="02010600030101010101" pitchFamily="2" charset="-122"/>
              </a:rPr>
              <a:t>   的原理与逻辑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9699" name="图片 15" descr="a_erp_sketch_11151.gif (25359 byte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9338" y="260350"/>
            <a:ext cx="4051300" cy="633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en-US" altLang="zh-CN" dirty="0">
                <a:ea typeface="宋体" panose="02010600030101010101" pitchFamily="2" charset="-122"/>
              </a:rPr>
              <a:t>2. MRPⅡ</a:t>
            </a:r>
            <a:r>
              <a:rPr lang="zh-CN" altLang="en-US" dirty="0">
                <a:ea typeface="宋体" panose="02010600030101010101" pitchFamily="2" charset="-122"/>
              </a:rPr>
              <a:t>管理模式的特点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）计划的一贯性与可行性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）管理的系统性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）数据共享性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4</a:t>
            </a:r>
            <a:r>
              <a:rPr lang="zh-CN" altLang="en-US" dirty="0">
                <a:ea typeface="宋体" panose="02010600030101010101" pitchFamily="2" charset="-122"/>
              </a:rPr>
              <a:t>）动态应变性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5</a:t>
            </a:r>
            <a:r>
              <a:rPr lang="zh-CN" altLang="en-US" dirty="0">
                <a:ea typeface="宋体" panose="02010600030101010101" pitchFamily="2" charset="-122"/>
              </a:rPr>
              <a:t>）模拟预见性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6</a:t>
            </a:r>
            <a:r>
              <a:rPr lang="zh-CN" altLang="en-US" dirty="0">
                <a:ea typeface="宋体" panose="02010600030101010101" pitchFamily="2" charset="-122"/>
              </a:rPr>
              <a:t>）物流、资金流的统一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0723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六、</a:t>
            </a:r>
            <a:r>
              <a:rPr lang="en-US" altLang="zh-CN" dirty="0">
                <a:latin typeface="方正粗黑宋简体" pitchFamily="2" charset="-122"/>
                <a:ea typeface="方正粗黑宋简体" pitchFamily="2" charset="-122"/>
              </a:rPr>
              <a:t>ERP</a:t>
            </a:r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系统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1. ERP</a:t>
            </a:r>
            <a:r>
              <a:rPr lang="zh-CN" altLang="en-US" dirty="0">
                <a:ea typeface="宋体" panose="02010600030101010101" pitchFamily="2" charset="-122"/>
              </a:rPr>
              <a:t>同</a:t>
            </a:r>
            <a:r>
              <a:rPr lang="en-US" altLang="zh-CN" dirty="0">
                <a:ea typeface="宋体" panose="02010600030101010101" pitchFamily="2" charset="-122"/>
              </a:rPr>
              <a:t>MRPⅡ</a:t>
            </a:r>
            <a:r>
              <a:rPr lang="zh-CN" altLang="en-US" dirty="0">
                <a:ea typeface="宋体" panose="02010600030101010101" pitchFamily="2" charset="-122"/>
              </a:rPr>
              <a:t>的主要区别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）在资源管理范围方面的差别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）在生产方式管理方面的差别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）在管理功能方面的差别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4</a:t>
            </a:r>
            <a:r>
              <a:rPr lang="zh-CN" altLang="en-US" dirty="0">
                <a:ea typeface="宋体" panose="02010600030101010101" pitchFamily="2" charset="-122"/>
              </a:rPr>
              <a:t>）在事务处理控制方面的差别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5</a:t>
            </a:r>
            <a:r>
              <a:rPr lang="zh-CN" altLang="en-US" dirty="0">
                <a:ea typeface="宋体" panose="02010600030101010101" pitchFamily="2" charset="-122"/>
              </a:rPr>
              <a:t>）在跨国（或地区）经营事务处理方面的差别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6</a:t>
            </a:r>
            <a:r>
              <a:rPr lang="zh-CN" altLang="en-US" dirty="0">
                <a:ea typeface="宋体" panose="02010600030101010101" pitchFamily="2" charset="-122"/>
              </a:rPr>
              <a:t>）在计算机信息处理技术方面的差别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1747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en-US" altLang="zh-CN" dirty="0">
                <a:ea typeface="宋体" panose="02010600030101010101" pitchFamily="2" charset="-122"/>
              </a:rPr>
              <a:t>2. ERP</a:t>
            </a:r>
            <a:r>
              <a:rPr lang="zh-CN" altLang="en-US" dirty="0">
                <a:ea typeface="宋体" panose="02010600030101010101" pitchFamily="2" charset="-122"/>
              </a:rPr>
              <a:t>系统的管理思想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ERP</a:t>
            </a:r>
            <a:r>
              <a:rPr lang="zh-CN" altLang="en-US" dirty="0">
                <a:ea typeface="宋体" panose="02010600030101010101" pitchFamily="2" charset="-122"/>
              </a:rPr>
              <a:t>的核心管理思想就是实现对整个供应链的有效管理，主要体现在以下三个方面：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）体现对整个供应链资源进行管理的思想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）体现精益生产、同步工程和敏捷制造的思想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）体现事先计划与事中控制的思想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七、</a:t>
            </a:r>
            <a:r>
              <a:rPr lang="en-US" altLang="zh-CN" dirty="0">
                <a:ea typeface="宋体" panose="02010600030101010101" pitchFamily="2" charset="-122"/>
              </a:rPr>
              <a:t>ERP</a:t>
            </a:r>
            <a:r>
              <a:rPr lang="zh-CN" altLang="en-US" dirty="0">
                <a:ea typeface="宋体" panose="02010600030101010101" pitchFamily="2" charset="-122"/>
              </a:rPr>
              <a:t>能够给企业带来的效益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2771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379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43000"/>
            <a:ext cx="6769100" cy="507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项目一  ＥＲＰ与企业经营沙盘模拟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 rot="5400000">
            <a:off x="-1930400" y="1319213"/>
            <a:ext cx="4824413" cy="4764088"/>
          </a:xfrm>
          <a:custGeom>
            <a:avLst/>
            <a:gdLst>
              <a:gd name="T0" fmla="*/ 2412207 w 21600"/>
              <a:gd name="T1" fmla="*/ 0 h 21600"/>
              <a:gd name="T2" fmla="*/ 36183 w 21600"/>
              <a:gd name="T3" fmla="*/ 2347095 h 21600"/>
              <a:gd name="T4" fmla="*/ 2412207 w 21600"/>
              <a:gd name="T5" fmla="*/ 71044 h 21600"/>
              <a:gd name="T6" fmla="*/ 4788230 w 21600"/>
              <a:gd name="T7" fmla="*/ 23470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E2E2E2"/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AutoShape 6"/>
          <p:cNvSpPr/>
          <p:nvPr/>
        </p:nvSpPr>
        <p:spPr>
          <a:xfrm rot="5400000" flipH="1">
            <a:off x="-1574800" y="1730375"/>
            <a:ext cx="4030663" cy="39211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49" name="WordArt 2"/>
          <p:cNvSpPr>
            <a:spLocks noChangeArrowheads="1" noChangeShapeType="1"/>
          </p:cNvSpPr>
          <p:nvPr/>
        </p:nvSpPr>
        <p:spPr bwMode="auto">
          <a:xfrm>
            <a:off x="539553" y="2996952"/>
            <a:ext cx="1080120" cy="1296144"/>
          </a:xfrm>
          <a:prstGeom prst="rect">
            <a:avLst/>
          </a:prstGeom>
        </p:spPr>
        <p:txBody>
          <a:bodyPr wrap="none" numCol="1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contourClr>
                <a:srgbClr val="FFFFCC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4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</a:t>
            </a:r>
            <a:endParaRPr kumimoji="0" lang="en-US" altLang="zh-CN" sz="5400" b="1" i="0" u="none" strike="noStrike" kern="1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4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目标</a:t>
            </a:r>
            <a:endParaRPr kumimoji="0" lang="zh-CN" altLang="zh-CN" sz="4400" b="1" i="0" u="none" strike="noStrike" kern="1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79713" y="1206500"/>
            <a:ext cx="4572000" cy="41541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知识目标</a:t>
            </a: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]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 eaLnBrk="1" hangingPunct="1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了解企业的概念，认知企业经营管理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 eaLnBrk="1" hangingPunct="1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了解</a:t>
            </a:r>
            <a:r>
              <a:rPr kumimoji="0" lang="en-US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ERP</a:t>
            </a: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系统与</a:t>
            </a:r>
            <a:r>
              <a:rPr kumimoji="0" lang="en-US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ERP</a:t>
            </a: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企业资源规划发展历程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 eaLnBrk="1" hangingPunct="1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理解学习</a:t>
            </a:r>
            <a:r>
              <a:rPr kumimoji="0" lang="en-US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ERP</a:t>
            </a: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沙盘模拟企业经营决策的知识范围</a:t>
            </a:r>
            <a:endParaRPr kumimoji="0" lang="en-US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algn="just" defTabSz="914400" eaLnBrk="1" hangingPunct="1">
              <a:buClrTx/>
              <a:buSzTx/>
              <a:buFontTx/>
              <a:buNone/>
              <a:defRPr/>
            </a:pPr>
            <a:endParaRPr kumimoji="0" lang="en-US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algn="ju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技能目标</a:t>
            </a: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]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 eaLnBrk="1" hangingPunct="1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能够理解企业的社会责任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 eaLnBrk="1" hangingPunct="1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能够理解</a:t>
            </a:r>
            <a:r>
              <a:rPr kumimoji="0" lang="en-US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ERP</a:t>
            </a: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企业资源规划原理与构成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 eaLnBrk="1" hangingPunct="1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能够掌握</a:t>
            </a:r>
            <a:r>
              <a:rPr kumimoji="0" lang="en-US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ERP</a:t>
            </a: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沙盘模拟企业经营决策的价值</a:t>
            </a:r>
            <a:endParaRPr kumimoji="0" lang="en-US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algn="just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481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813" y="1146175"/>
            <a:ext cx="7123112" cy="525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en-US" altLang="zh-CN" dirty="0">
                <a:ea typeface="宋体" panose="02010600030101010101" pitchFamily="2" charset="-122"/>
              </a:rPr>
              <a:t>2. ERP</a:t>
            </a:r>
            <a:r>
              <a:rPr lang="zh-CN" altLang="en-US" dirty="0">
                <a:ea typeface="宋体" panose="02010600030101010101" pitchFamily="2" charset="-122"/>
              </a:rPr>
              <a:t>系统的管理思想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ERP</a:t>
            </a:r>
            <a:r>
              <a:rPr lang="zh-CN" altLang="en-US" dirty="0">
                <a:ea typeface="宋体" panose="02010600030101010101" pitchFamily="2" charset="-122"/>
              </a:rPr>
              <a:t>的核心管理思想就是实现对整个供应链的有效管理，主要体现在以下三个方面：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）体现对整个供应链资源进行管理的思想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）体现精益生产、同步工程和敏捷制造的思想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）体现事先计划与事中控制的思想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七、</a:t>
            </a:r>
            <a:r>
              <a:rPr lang="en-US" altLang="zh-CN" dirty="0">
                <a:ea typeface="宋体" panose="02010600030101010101" pitchFamily="2" charset="-122"/>
              </a:rPr>
              <a:t>ERP</a:t>
            </a:r>
            <a:r>
              <a:rPr lang="zh-CN" altLang="en-US" dirty="0">
                <a:ea typeface="宋体" panose="02010600030101010101" pitchFamily="2" charset="-122"/>
              </a:rPr>
              <a:t>能够给企业带来的效益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5843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任务二　了解ＥＲＰ企业资源规划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6866" name="WordArt 3"/>
          <p:cNvSpPr/>
          <p:nvPr/>
        </p:nvSpPr>
        <p:spPr>
          <a:xfrm>
            <a:off x="1201738" y="3114675"/>
            <a:ext cx="7180262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　ＥＲＰ沙盘模拟企业经营决策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一、沙盘的起源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二、沙盘模拟经营决策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1.</a:t>
            </a:r>
            <a:r>
              <a:rPr lang="zh-CN" altLang="en-US" dirty="0">
                <a:ea typeface="宋体" panose="02010600030101010101" pitchFamily="2" charset="-122"/>
              </a:rPr>
              <a:t>企业沙盘模拟决策简介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企业沙盘模拟为学生提供一个模拟的企业运营环境，参加学习的人员分成若干个小组，每个小组由</a:t>
            </a:r>
            <a:r>
              <a:rPr lang="en-US" altLang="zh-CN" dirty="0">
                <a:ea typeface="宋体" panose="02010600030101010101" pitchFamily="2" charset="-122"/>
              </a:rPr>
              <a:t>4-6</a:t>
            </a:r>
            <a:r>
              <a:rPr lang="zh-CN" altLang="en-US" dirty="0">
                <a:ea typeface="宋体" panose="02010600030101010101" pitchFamily="2" charset="-122"/>
              </a:rPr>
              <a:t>人组成一个虚拟的公司。虚拟公司与其他公司（小组）展开激烈的竞争，在</a:t>
            </a:r>
            <a:r>
              <a:rPr lang="en-US" altLang="zh-CN" dirty="0">
                <a:ea typeface="宋体" panose="02010600030101010101" pitchFamily="2" charset="-122"/>
              </a:rPr>
              <a:t>4-6</a:t>
            </a:r>
            <a:r>
              <a:rPr lang="zh-CN" altLang="en-US" dirty="0">
                <a:ea typeface="宋体" panose="02010600030101010101" pitchFamily="2" charset="-122"/>
              </a:rPr>
              <a:t>年的模拟经营过程中，参与者做出各种决策，如产品研发、市场开拓、生产线投资、资金筹集等，推动着企业的生存和发展。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7891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　ＥＲＰ沙盘模拟企业经营决策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233363" y="2159000"/>
            <a:ext cx="8229600" cy="4895850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ea typeface="宋体" panose="02010600030101010101" pitchFamily="2" charset="-122"/>
              </a:rPr>
              <a:t>小组中的成员进行着不同的角色扮演，分别担任总经理、财务总监、运营总监、营销总监等，亲身体验一个企业运作的完整流程，亲自操作企业资金流、物流、信息流并协同工作，理解企业实际运作中各个部门的协同工作。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8915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　ＥＲＰ沙盘模拟企业经营决策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en-US" altLang="zh-CN" dirty="0">
                <a:ea typeface="宋体" panose="02010600030101010101" pitchFamily="2" charset="-122"/>
              </a:rPr>
              <a:t>2.</a:t>
            </a:r>
            <a:r>
              <a:rPr lang="zh-CN" altLang="en-US" dirty="0">
                <a:ea typeface="宋体" panose="02010600030101010101" pitchFamily="2" charset="-122"/>
              </a:rPr>
              <a:t>企业沙盘模拟决策的理论知识准备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）战略管理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）营销管理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）生产运作管理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4</a:t>
            </a:r>
            <a:r>
              <a:rPr lang="zh-CN" altLang="en-US" dirty="0">
                <a:ea typeface="宋体" panose="02010600030101010101" pitchFamily="2" charset="-122"/>
              </a:rPr>
              <a:t>）财务管理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5</a:t>
            </a:r>
            <a:r>
              <a:rPr lang="zh-CN" altLang="en-US" dirty="0">
                <a:ea typeface="宋体" panose="02010600030101010101" pitchFamily="2" charset="-122"/>
              </a:rPr>
              <a:t>）信息与情报管理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3. </a:t>
            </a:r>
            <a:r>
              <a:rPr lang="zh-CN" altLang="en-US" dirty="0">
                <a:ea typeface="宋体" panose="02010600030101010101" pitchFamily="2" charset="-122"/>
              </a:rPr>
              <a:t>企业沙盘模拟决策课程的特色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4.</a:t>
            </a:r>
            <a:r>
              <a:rPr lang="zh-CN" altLang="en-US" dirty="0">
                <a:ea typeface="宋体" panose="02010600030101010101" pitchFamily="2" charset="-122"/>
              </a:rPr>
              <a:t>企业沙盘模拟决策课程的价值分析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9939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任务三　ＥＲＰ沙盘模拟企业经营决策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0962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项目一  ＥＲＰ与企业经营沙盘模拟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0963" name="文本框 1"/>
          <p:cNvSpPr txBox="1"/>
          <p:nvPr/>
        </p:nvSpPr>
        <p:spPr>
          <a:xfrm>
            <a:off x="2632075" y="3098800"/>
            <a:ext cx="395128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谢    谢！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项目一  ＥＲＰ与企业经营沙盘模拟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 rot="5400000">
            <a:off x="-1930400" y="1319213"/>
            <a:ext cx="4824413" cy="4764088"/>
          </a:xfrm>
          <a:custGeom>
            <a:avLst/>
            <a:gdLst>
              <a:gd name="T0" fmla="*/ 2412207 w 21600"/>
              <a:gd name="T1" fmla="*/ 0 h 21600"/>
              <a:gd name="T2" fmla="*/ 36183 w 21600"/>
              <a:gd name="T3" fmla="*/ 2347095 h 21600"/>
              <a:gd name="T4" fmla="*/ 2412207 w 21600"/>
              <a:gd name="T5" fmla="*/ 71044 h 21600"/>
              <a:gd name="T6" fmla="*/ 4788230 w 21600"/>
              <a:gd name="T7" fmla="*/ 23470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E2E2E2"/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AutoShape 6"/>
          <p:cNvSpPr/>
          <p:nvPr/>
        </p:nvSpPr>
        <p:spPr>
          <a:xfrm rot="5400000" flipH="1">
            <a:off x="-1574800" y="1730375"/>
            <a:ext cx="4030663" cy="39211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49" name="WordArt 2"/>
          <p:cNvSpPr>
            <a:spLocks noChangeArrowheads="1" noChangeShapeType="1"/>
          </p:cNvSpPr>
          <p:nvPr/>
        </p:nvSpPr>
        <p:spPr bwMode="auto">
          <a:xfrm>
            <a:off x="539553" y="2996952"/>
            <a:ext cx="1080120" cy="1296144"/>
          </a:xfrm>
          <a:prstGeom prst="rect">
            <a:avLst/>
          </a:prstGeom>
        </p:spPr>
        <p:txBody>
          <a:bodyPr wrap="none" numCol="1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contourClr>
                <a:srgbClr val="FFFFCC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4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</a:t>
            </a:r>
            <a:endParaRPr kumimoji="0" lang="en-US" altLang="zh-CN" sz="5400" b="1" i="0" u="none" strike="noStrike" kern="1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54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目标</a:t>
            </a:r>
            <a:endParaRPr kumimoji="0" lang="zh-CN" altLang="zh-CN" sz="4400" b="1" i="0" u="none" strike="noStrike" kern="1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24188" y="2670175"/>
            <a:ext cx="45720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思政目标</a:t>
            </a:r>
            <a:r>
              <a:rPr kumimoji="0" lang="en-US" altLang="zh-CN" sz="2400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  <a:cs typeface="Times New Roman" panose="02020603050405020304" pitchFamily="18" charset="0"/>
              </a:rPr>
              <a:t>]</a:t>
            </a:r>
            <a:endParaRPr kumimoji="0" lang="zh-CN" altLang="zh-CN" sz="2400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熟悉企业经营相关的法律法规，树立企业经营中的守法意识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 defTabSz="914400"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zh-CN" kern="1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培养爱国敬业的职业情操，能够在企业经营中坚持科学的价值观和道德观</a:t>
            </a:r>
            <a:endParaRPr kumimoji="0" lang="zh-CN" altLang="zh-CN" kern="1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项目一  ＥＲＰ与企业经营沙盘模拟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450" y="1924050"/>
            <a:ext cx="6453188" cy="422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00113" y="1401763"/>
            <a:ext cx="4572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kern="100" cap="none" spc="0" normalizeH="0" baseline="0" noProof="0" dirty="0">
                <a:solidFill>
                  <a:srgbClr val="FF0000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思维导图</a:t>
            </a:r>
            <a:endParaRPr kumimoji="0" lang="zh-CN" altLang="zh-CN" sz="2800" kern="1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AF3">
                <a:alpha val="100000"/>
              </a:srgbClr>
            </a:gs>
            <a:gs pos="74001">
              <a:srgbClr val="F5D093">
                <a:alpha val="100000"/>
              </a:srgbClr>
            </a:gs>
            <a:gs pos="83000">
              <a:srgbClr val="F5D093">
                <a:alpha val="100000"/>
              </a:srgbClr>
            </a:gs>
            <a:gs pos="100000">
              <a:srgbClr val="F9E0B7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42" name="WordArt 3"/>
          <p:cNvSpPr/>
          <p:nvPr/>
        </p:nvSpPr>
        <p:spPr>
          <a:xfrm>
            <a:off x="1249363" y="2955925"/>
            <a:ext cx="7010400" cy="1036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企业经营管理认知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895850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一、企业管理概述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1. </a:t>
            </a:r>
            <a:r>
              <a:rPr lang="zh-CN" altLang="en-US" dirty="0">
                <a:ea typeface="宋体" panose="02010600030101010101" pitchFamily="2" charset="-122"/>
              </a:rPr>
              <a:t>企业的概念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什么是</a:t>
            </a:r>
            <a:r>
              <a:rPr lang="zh-CN" altLang="en-US" dirty="0">
                <a:latin typeface="Blackadder ITC" pitchFamily="82" charset="0"/>
                <a:ea typeface="宋体" panose="02010600030101010101" pitchFamily="2" charset="-122"/>
              </a:rPr>
              <a:t>企业</a:t>
            </a:r>
            <a:r>
              <a:rPr lang="zh-CN" altLang="en-US" dirty="0">
                <a:ea typeface="宋体" panose="02010600030101010101" pitchFamily="2" charset="-122"/>
              </a:rPr>
              <a:t>，国内外至今还没有一个统一的表述。一般认为，企业是依法设立的以盈利为目的、从事商品的生产经营和服务活动的独立核算经济组织。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267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企业经营管理认知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ea typeface="宋体" panose="02010600030101010101" pitchFamily="2" charset="-122"/>
              </a:rPr>
              <a:t>通常一个企业一般要具备以下要素：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）拥有一定数量、一定技术水平的生产设备和资金；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）具有开展一定生产规模和经营活动的场所；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3</a:t>
            </a:r>
            <a:r>
              <a:rPr lang="zh-CN" altLang="en-US" dirty="0">
                <a:ea typeface="宋体" panose="02010600030101010101" pitchFamily="2" charset="-122"/>
              </a:rPr>
              <a:t>）具有一定技能、一定数量的生产者和管理者；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4</a:t>
            </a:r>
            <a:r>
              <a:rPr lang="zh-CN" altLang="en-US" dirty="0">
                <a:ea typeface="宋体" panose="02010600030101010101" pitchFamily="2" charset="-122"/>
              </a:rPr>
              <a:t>）从事商品的生产、流通等经济活动；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5</a:t>
            </a:r>
            <a:r>
              <a:rPr lang="zh-CN" altLang="en-US" dirty="0">
                <a:ea typeface="宋体" panose="02010600030101010101" pitchFamily="2" charset="-122"/>
              </a:rPr>
              <a:t>）自主经营、独立核算，具有法人地位；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6</a:t>
            </a:r>
            <a:r>
              <a:rPr lang="zh-CN" altLang="en-US" dirty="0">
                <a:ea typeface="宋体" panose="02010600030101010101" pitchFamily="2" charset="-122"/>
              </a:rPr>
              <a:t>）生产经营活动的目的是获取利润。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2291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企业经营管理认知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en-US" altLang="zh-CN" dirty="0">
                <a:ea typeface="宋体" panose="02010600030101010101" pitchFamily="2" charset="-122"/>
              </a:rPr>
              <a:t>2.</a:t>
            </a:r>
            <a:r>
              <a:rPr lang="zh-CN" altLang="en-US" dirty="0">
                <a:ea typeface="宋体" panose="02010600030101010101" pitchFamily="2" charset="-122"/>
              </a:rPr>
              <a:t>企业环境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    企业所处的环境包括内部环境和外部环境。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）企业内部环境。</a:t>
            </a:r>
            <a:endParaRPr lang="zh-CN" altLang="en-US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企业内部环境是指企业内部的物质、文化环境的总和，包括企业资源、企业能力、企业文化等因素，也称为企业内部条件，即组织内部的一种共享价值体系。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WordArt 3"/>
          <p:cNvSpPr/>
          <p:nvPr/>
        </p:nvSpPr>
        <p:spPr>
          <a:xfrm>
            <a:off x="684213" y="260350"/>
            <a:ext cx="46085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华文新魏" panose="02010800040101010101" charset="-122"/>
                <a:ea typeface="华文新魏" panose="02010800040101010101" charset="-122"/>
              </a:rPr>
              <a:t>任务一　企业经营管理认知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漂亮的几何型体PPT模板">
  <a:themeElements>
    <a:clrScheme name="漂亮的几何型体PPT模板 3">
      <a:dk1>
        <a:srgbClr val="000000"/>
      </a:dk1>
      <a:lt1>
        <a:srgbClr val="FFFFFF"/>
      </a:lt1>
      <a:dk2>
        <a:srgbClr val="702424"/>
      </a:dk2>
      <a:lt2>
        <a:srgbClr val="C0C0C0"/>
      </a:lt2>
      <a:accent1>
        <a:srgbClr val="5EB4B4"/>
      </a:accent1>
      <a:accent2>
        <a:srgbClr val="E49514"/>
      </a:accent2>
      <a:accent3>
        <a:srgbClr val="FFFFFF"/>
      </a:accent3>
      <a:accent4>
        <a:srgbClr val="000000"/>
      </a:accent4>
      <a:accent5>
        <a:srgbClr val="B6D6D6"/>
      </a:accent5>
      <a:accent6>
        <a:srgbClr val="CF8711"/>
      </a:accent6>
      <a:hlink>
        <a:srgbClr val="6E9349"/>
      </a:hlink>
      <a:folHlink>
        <a:srgbClr val="90A8B0"/>
      </a:folHlink>
    </a:clrScheme>
    <a:fontScheme name="漂亮的几何型体PPT模板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漂亮的几何型体PPT模板 1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漂亮的几何型体PPT模板 2">
        <a:dk1>
          <a:srgbClr val="30311D"/>
        </a:dk1>
        <a:lt1>
          <a:srgbClr val="FFFFFF"/>
        </a:lt1>
        <a:dk2>
          <a:srgbClr val="5B583B"/>
        </a:dk2>
        <a:lt2>
          <a:srgbClr val="DDDDDD"/>
        </a:lt2>
        <a:accent1>
          <a:srgbClr val="855BC3"/>
        </a:accent1>
        <a:accent2>
          <a:srgbClr val="5595C1"/>
        </a:accent2>
        <a:accent3>
          <a:srgbClr val="FFFFFF"/>
        </a:accent3>
        <a:accent4>
          <a:srgbClr val="272817"/>
        </a:accent4>
        <a:accent5>
          <a:srgbClr val="C2B5DE"/>
        </a:accent5>
        <a:accent6>
          <a:srgbClr val="4C87AF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漂亮的几何型体PPT模板 3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EB4B4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6D6D6"/>
        </a:accent5>
        <a:accent6>
          <a:srgbClr val="CF8711"/>
        </a:accent6>
        <a:hlink>
          <a:srgbClr val="6E9349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漂亮的几何型体PPT模板">
  <a:themeElements>
    <a:clrScheme name="1_漂亮的几何型体PPT模板 3">
      <a:dk1>
        <a:srgbClr val="000000"/>
      </a:dk1>
      <a:lt1>
        <a:srgbClr val="FFFFFF"/>
      </a:lt1>
      <a:dk2>
        <a:srgbClr val="702424"/>
      </a:dk2>
      <a:lt2>
        <a:srgbClr val="C0C0C0"/>
      </a:lt2>
      <a:accent1>
        <a:srgbClr val="5EB4B4"/>
      </a:accent1>
      <a:accent2>
        <a:srgbClr val="E49514"/>
      </a:accent2>
      <a:accent3>
        <a:srgbClr val="FFFFFF"/>
      </a:accent3>
      <a:accent4>
        <a:srgbClr val="000000"/>
      </a:accent4>
      <a:accent5>
        <a:srgbClr val="B6D6D6"/>
      </a:accent5>
      <a:accent6>
        <a:srgbClr val="CF8711"/>
      </a:accent6>
      <a:hlink>
        <a:srgbClr val="6E9349"/>
      </a:hlink>
      <a:folHlink>
        <a:srgbClr val="90A8B0"/>
      </a:folHlink>
    </a:clrScheme>
    <a:fontScheme name="1_漂亮的几何型体PPT模板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漂亮的几何型体PPT模板 1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漂亮的几何型体PPT模板 2">
        <a:dk1>
          <a:srgbClr val="30311D"/>
        </a:dk1>
        <a:lt1>
          <a:srgbClr val="FFFFFF"/>
        </a:lt1>
        <a:dk2>
          <a:srgbClr val="5B583B"/>
        </a:dk2>
        <a:lt2>
          <a:srgbClr val="DDDDDD"/>
        </a:lt2>
        <a:accent1>
          <a:srgbClr val="855BC3"/>
        </a:accent1>
        <a:accent2>
          <a:srgbClr val="5595C1"/>
        </a:accent2>
        <a:accent3>
          <a:srgbClr val="FFFFFF"/>
        </a:accent3>
        <a:accent4>
          <a:srgbClr val="272817"/>
        </a:accent4>
        <a:accent5>
          <a:srgbClr val="C2B5DE"/>
        </a:accent5>
        <a:accent6>
          <a:srgbClr val="4C87AF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漂亮的几何型体PPT模板 3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EB4B4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6D6D6"/>
        </a:accent5>
        <a:accent6>
          <a:srgbClr val="CF8711"/>
        </a:accent6>
        <a:hlink>
          <a:srgbClr val="6E9349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3125</Words>
  <Application>WPS 演示</Application>
  <PresentationFormat>全屏显示(4:3)</PresentationFormat>
  <Paragraphs>258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3" baseType="lpstr">
      <vt:lpstr>Arial</vt:lpstr>
      <vt:lpstr>宋体</vt:lpstr>
      <vt:lpstr>Wingdings</vt:lpstr>
      <vt:lpstr>Verdana</vt:lpstr>
      <vt:lpstr>Calibri</vt:lpstr>
      <vt:lpstr>方正粗黑宋简体</vt:lpstr>
      <vt:lpstr>Times New Roman</vt:lpstr>
      <vt:lpstr>等线</vt:lpstr>
      <vt:lpstr>黑体</vt:lpstr>
      <vt:lpstr>Blackadder ITC</vt:lpstr>
      <vt:lpstr>Segoe Print</vt:lpstr>
      <vt:lpstr>华文新魏</vt:lpstr>
      <vt:lpstr>隶书</vt:lpstr>
      <vt:lpstr>微软雅黑</vt:lpstr>
      <vt:lpstr>Arial Unicode MS</vt:lpstr>
      <vt:lpstr>漂亮的几何型体PPT模板</vt:lpstr>
      <vt:lpstr>1_漂亮的几何型体PPT模板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keke</dc:creator>
  <cp:lastModifiedBy>green</cp:lastModifiedBy>
  <cp:revision>128</cp:revision>
  <dcterms:created xsi:type="dcterms:W3CDTF">2008-07-12T08:20:50Z</dcterms:created>
  <dcterms:modified xsi:type="dcterms:W3CDTF">2025-07-06T01:18:02Z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A4A2A1D770AF44D9B27242057807FE97_12</vt:lpwstr>
  </property>
</Properties>
</file>